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7389"/>
    <a:srgbClr val="F7C175"/>
    <a:srgbClr val="59B998"/>
    <a:srgbClr val="929292"/>
    <a:srgbClr val="E468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D484E2-E0F6-44F8-B35C-9349580D0E20}" v="2" dt="2025-08-22T09:05:45.1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4"/>
    <p:restoredTop sz="94793"/>
  </p:normalViewPr>
  <p:slideViewPr>
    <p:cSldViewPr snapToGrid="0">
      <p:cViewPr>
        <p:scale>
          <a:sx n="100" d="100"/>
          <a:sy n="100" d="100"/>
        </p:scale>
        <p:origin x="3144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E5D484E2-E0F6-44F8-B35C-9349580D0E20}"/>
    <pc:docChg chg="modSld">
      <pc:chgData name="Utilisateur" userId="iG5ubVOvUT25vt1OoI3+bnwQi7HKh9+yPL5JjsN27v8=" providerId="None" clId="Web-{E5D484E2-E0F6-44F8-B35C-9349580D0E20}" dt="2025-08-22T09:05:45.119" v="0" actId="20577"/>
      <pc:docMkLst>
        <pc:docMk/>
      </pc:docMkLst>
      <pc:sldChg chg="modSp">
        <pc:chgData name="Utilisateur" userId="iG5ubVOvUT25vt1OoI3+bnwQi7HKh9+yPL5JjsN27v8=" providerId="None" clId="Web-{E5D484E2-E0F6-44F8-B35C-9349580D0E20}" dt="2025-08-22T09:05:45.119" v="0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E5D484E2-E0F6-44F8-B35C-9349580D0E20}" dt="2025-08-22T09:05:45.119" v="0" actId="20577"/>
          <ac:spMkLst>
            <pc:docMk/>
            <pc:sldMk cId="2076937392" sldId="256"/>
            <ac:spMk id="17" creationId="{06F73F26-4574-CCCF-59F2-FE727C4CA0D2}"/>
          </ac:spMkLst>
        </pc:spChg>
      </pc:sldChg>
    </pc:docChg>
  </pc:docChgLst>
  <pc:docChgLst>
    <pc:chgData name="Utilisateur" userId="iG5ubVOvUT25vt1OoI3+bnwQi7HKh9+yPL5JjsN27v8=" providerId="None" clId="Web-{646A4BEB-1939-4EE3-9A08-63952E12C61D}"/>
    <pc:docChg chg="modSld">
      <pc:chgData name="Utilisateur" userId="iG5ubVOvUT25vt1OoI3+bnwQi7HKh9+yPL5JjsN27v8=" providerId="None" clId="Web-{646A4BEB-1939-4EE3-9A08-63952E12C61D}" dt="2025-07-21T16:20:05.330" v="50" actId="20577"/>
      <pc:docMkLst>
        <pc:docMk/>
      </pc:docMkLst>
      <pc:sldChg chg="modSp">
        <pc:chgData name="Utilisateur" userId="iG5ubVOvUT25vt1OoI3+bnwQi7HKh9+yPL5JjsN27v8=" providerId="None" clId="Web-{646A4BEB-1939-4EE3-9A08-63952E12C61D}" dt="2025-07-21T16:20:05.330" v="50" actId="20577"/>
        <pc:sldMkLst>
          <pc:docMk/>
          <pc:sldMk cId="2076937392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892878" y="467938"/>
            <a:ext cx="5773917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400" b="1" dirty="0">
                <a:latin typeface="Open Sans"/>
                <a:ea typeface="Open Sans"/>
                <a:cs typeface="Open Sans"/>
              </a:rPr>
              <a:t>Le nouvel ordre après la Seconde Guerre mondiale</a:t>
            </a:r>
            <a:endParaRPr lang="fr-FR" sz="1374" b="1" dirty="0">
              <a:latin typeface="Open Sans"/>
              <a:ea typeface="Open Sans"/>
              <a:cs typeface="Open Sans"/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3E289B15-840E-CAAA-DD39-E483B582DE3C}"/>
              </a:ext>
            </a:extLst>
          </p:cNvPr>
          <p:cNvSpPr/>
          <p:nvPr/>
        </p:nvSpPr>
        <p:spPr>
          <a:xfrm>
            <a:off x="274738" y="1331843"/>
            <a:ext cx="2121173" cy="6082748"/>
          </a:xfrm>
          <a:prstGeom prst="roundRect">
            <a:avLst>
              <a:gd name="adj" fmla="val 3440"/>
            </a:avLst>
          </a:prstGeom>
          <a:solidFill>
            <a:schemeClr val="bg1"/>
          </a:solidFill>
          <a:ln w="28575"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t" anchorCtr="0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B78804EF-D048-492C-E606-95AADA1725A9}"/>
              </a:ext>
            </a:extLst>
          </p:cNvPr>
          <p:cNvSpPr/>
          <p:nvPr/>
        </p:nvSpPr>
        <p:spPr>
          <a:xfrm>
            <a:off x="415088" y="2536703"/>
            <a:ext cx="1812589" cy="497017"/>
          </a:xfrm>
          <a:prstGeom prst="roundRect">
            <a:avLst>
              <a:gd name="adj" fmla="val 17676"/>
            </a:avLst>
          </a:prstGeom>
          <a:solidFill>
            <a:srgbClr val="59B998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Un bilan humain catastrophique</a:t>
            </a:r>
            <a:endParaRPr lang="fr-FR" sz="1100" dirty="0">
              <a:solidFill>
                <a:schemeClr val="bg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963D93E-FF8C-E1A3-410A-88FD9F9033CD}"/>
              </a:ext>
            </a:extLst>
          </p:cNvPr>
          <p:cNvSpPr txBox="1"/>
          <p:nvPr/>
        </p:nvSpPr>
        <p:spPr>
          <a:xfrm>
            <a:off x="415088" y="3063173"/>
            <a:ext cx="181258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80 millions de morts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32E1271E-6ECB-D01C-1D50-DDB2A89F2CDA}"/>
              </a:ext>
            </a:extLst>
          </p:cNvPr>
          <p:cNvSpPr/>
          <p:nvPr/>
        </p:nvSpPr>
        <p:spPr>
          <a:xfrm>
            <a:off x="415088" y="1468036"/>
            <a:ext cx="1812589" cy="897723"/>
          </a:xfrm>
          <a:prstGeom prst="roundRect">
            <a:avLst>
              <a:gd name="adj" fmla="val 15533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Reconstruction d'un monde meurtri par la Seconde Guerre mondiale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149BE9EB-3810-EC21-CBE6-490A646840D8}"/>
              </a:ext>
            </a:extLst>
          </p:cNvPr>
          <p:cNvSpPr/>
          <p:nvPr/>
        </p:nvSpPr>
        <p:spPr>
          <a:xfrm>
            <a:off x="415088" y="3433396"/>
            <a:ext cx="1812589" cy="492672"/>
          </a:xfrm>
          <a:prstGeom prst="roundRect">
            <a:avLst>
              <a:gd name="adj" fmla="val 15627"/>
            </a:avLst>
          </a:prstGeom>
          <a:solidFill>
            <a:srgbClr val="59B998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Des destructions matérielles massives</a:t>
            </a:r>
            <a:endParaRPr lang="fr-FR" sz="1100" dirty="0">
              <a:solidFill>
                <a:schemeClr val="bg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52C481E0-D081-EC3B-2D07-1E2DDE0A5C91}"/>
              </a:ext>
            </a:extLst>
          </p:cNvPr>
          <p:cNvSpPr txBox="1"/>
          <p:nvPr/>
        </p:nvSpPr>
        <p:spPr>
          <a:xfrm>
            <a:off x="415088" y="3957694"/>
            <a:ext cx="181258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Londres, Berlin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06F73F26-4574-CCCF-59F2-FE727C4CA0D2}"/>
              </a:ext>
            </a:extLst>
          </p:cNvPr>
          <p:cNvSpPr/>
          <p:nvPr/>
        </p:nvSpPr>
        <p:spPr>
          <a:xfrm>
            <a:off x="415088" y="4901329"/>
            <a:ext cx="1812589" cy="2362498"/>
          </a:xfrm>
          <a:prstGeom prst="roundRect">
            <a:avLst>
              <a:gd name="adj" fmla="val 6289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Conférence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/>
                <a:ea typeface="Open Sans"/>
                <a:cs typeface="Open Sans"/>
              </a:rPr>
              <a:t>de Bretton Woods (1944) :</a:t>
            </a:r>
          </a:p>
          <a:p>
            <a:pPr algn="ctr"/>
            <a:r>
              <a:rPr lang="fr-FR" sz="1200" dirty="0">
                <a:latin typeface="Open Sans" pitchFamily="2" charset="0"/>
              </a:rPr>
              <a:t>création du FMI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et de la BIRD</a:t>
            </a:r>
          </a:p>
          <a:p>
            <a:pPr algn="ctr"/>
            <a:endParaRPr lang="fr-FR" sz="1200" dirty="0">
              <a:latin typeface="Open Sans" pitchFamily="2" charset="0"/>
            </a:endParaRPr>
          </a:p>
          <a:p>
            <a:pPr algn="ctr"/>
            <a:r>
              <a:rPr lang="fr-FR" sz="1200" dirty="0">
                <a:latin typeface="Open Sans" pitchFamily="2" charset="0"/>
              </a:rPr>
              <a:t>Plan Marshall</a:t>
            </a:r>
          </a:p>
          <a:p>
            <a:pPr algn="ctr"/>
            <a:endParaRPr lang="fr-FR" sz="1200" dirty="0">
              <a:latin typeface="Open Sans" pitchFamily="2" charset="0"/>
            </a:endParaRPr>
          </a:p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Reconstruction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/>
                <a:ea typeface="Open Sans"/>
                <a:cs typeface="Open Sans"/>
              </a:rPr>
              <a:t>sur les bases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/>
                <a:ea typeface="Open Sans"/>
                <a:cs typeface="Open Sans"/>
              </a:rPr>
              <a:t>de l’État-providence : programme du CNR</a:t>
            </a: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758F0B50-F6A6-692F-2A3B-90E6260802B7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1321383" y="4283765"/>
            <a:ext cx="0" cy="617564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Rectangle : coins arrondis 66">
            <a:extLst>
              <a:ext uri="{FF2B5EF4-FFF2-40B4-BE49-F238E27FC236}">
                <a16:creationId xmlns:a16="http://schemas.microsoft.com/office/drawing/2014/main" id="{442F1EE6-EE51-A23B-2036-61697CB1D337}"/>
              </a:ext>
            </a:extLst>
          </p:cNvPr>
          <p:cNvSpPr/>
          <p:nvPr/>
        </p:nvSpPr>
        <p:spPr>
          <a:xfrm>
            <a:off x="2719250" y="1331843"/>
            <a:ext cx="2121173" cy="6082748"/>
          </a:xfrm>
          <a:prstGeom prst="roundRect">
            <a:avLst>
              <a:gd name="adj" fmla="val 3440"/>
            </a:avLst>
          </a:prstGeom>
          <a:solidFill>
            <a:schemeClr val="bg1"/>
          </a:solidFill>
          <a:ln w="28575"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t" anchorCtr="0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68" name="Rectangle : coins arrondis 67">
            <a:extLst>
              <a:ext uri="{FF2B5EF4-FFF2-40B4-BE49-F238E27FC236}">
                <a16:creationId xmlns:a16="http://schemas.microsoft.com/office/drawing/2014/main" id="{21DA0816-E820-C85B-09F2-3748B87673C3}"/>
              </a:ext>
            </a:extLst>
          </p:cNvPr>
          <p:cNvSpPr/>
          <p:nvPr/>
        </p:nvSpPr>
        <p:spPr>
          <a:xfrm>
            <a:off x="2859600" y="2534463"/>
            <a:ext cx="1812589" cy="701328"/>
          </a:xfrm>
          <a:prstGeom prst="roundRect">
            <a:avLst>
              <a:gd name="adj" fmla="val 12007"/>
            </a:avLst>
          </a:prstGeom>
          <a:solidFill>
            <a:srgbClr val="337389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Bilan moral </a:t>
            </a:r>
            <a:br>
              <a:rPr lang="fr-FR" sz="12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2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d’une guerre d’anéantissement</a:t>
            </a:r>
            <a:endParaRPr lang="fr-FR" sz="1100" dirty="0">
              <a:solidFill>
                <a:schemeClr val="bg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5B036EBD-3981-A03A-A4D1-A6F13ADB3D70}"/>
              </a:ext>
            </a:extLst>
          </p:cNvPr>
          <p:cNvSpPr txBox="1"/>
          <p:nvPr/>
        </p:nvSpPr>
        <p:spPr>
          <a:xfrm>
            <a:off x="2859600" y="3300899"/>
            <a:ext cx="1812589" cy="55399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000" i="1">
                <a:solidFill>
                  <a:srgbClr val="929292"/>
                </a:solidFill>
                <a:latin typeface="Open Sans"/>
                <a:ea typeface="Open Sans"/>
                <a:cs typeface="Open Sans"/>
              </a:rPr>
              <a:t>Découverte des camps</a:t>
            </a:r>
            <a:br>
              <a:rPr lang="fr-FR" sz="1000" i="1" dirty="0">
                <a:solidFill>
                  <a:srgbClr val="929292"/>
                </a:solidFill>
                <a:latin typeface="Open Sans"/>
                <a:ea typeface="Open Sans"/>
                <a:cs typeface="Open Sans"/>
              </a:rPr>
            </a:br>
            <a:endParaRPr lang="fr-FR" sz="1000" i="1">
              <a:solidFill>
                <a:srgbClr val="929292"/>
              </a:solidFill>
              <a:latin typeface="Open Sans"/>
              <a:ea typeface="Open Sans"/>
              <a:cs typeface="Open Sans"/>
            </a:endParaRPr>
          </a:p>
          <a:p>
            <a:pPr algn="ctr"/>
            <a:r>
              <a:rPr lang="fr-FR" sz="1000" i="1" dirty="0">
                <a:solidFill>
                  <a:srgbClr val="929292"/>
                </a:solidFill>
                <a:latin typeface="Open Sans"/>
                <a:ea typeface="Open Sans"/>
                <a:cs typeface="Open Sans"/>
              </a:rPr>
              <a:t>Bombes atomiques</a:t>
            </a:r>
            <a:endParaRPr lang="fr-FR" dirty="0"/>
          </a:p>
        </p:txBody>
      </p:sp>
      <p:sp>
        <p:nvSpPr>
          <p:cNvPr id="70" name="Rectangle : coins arrondis 69">
            <a:extLst>
              <a:ext uri="{FF2B5EF4-FFF2-40B4-BE49-F238E27FC236}">
                <a16:creationId xmlns:a16="http://schemas.microsoft.com/office/drawing/2014/main" id="{174053DD-70BB-D6CD-FADE-ECA3E745249C}"/>
              </a:ext>
            </a:extLst>
          </p:cNvPr>
          <p:cNvSpPr/>
          <p:nvPr/>
        </p:nvSpPr>
        <p:spPr>
          <a:xfrm>
            <a:off x="2859600" y="1468036"/>
            <a:ext cx="1812589" cy="897723"/>
          </a:xfrm>
          <a:prstGeom prst="roundRect">
            <a:avLst>
              <a:gd name="adj" fmla="val 15533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Mise en place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/>
                <a:ea typeface="Open Sans"/>
                <a:cs typeface="Open Sans"/>
              </a:rPr>
              <a:t>d’un nouvel ordre mondial pour assurer la paix</a:t>
            </a:r>
          </a:p>
        </p:txBody>
      </p:sp>
      <p:sp>
        <p:nvSpPr>
          <p:cNvPr id="73" name="Rectangle : coins arrondis 72">
            <a:extLst>
              <a:ext uri="{FF2B5EF4-FFF2-40B4-BE49-F238E27FC236}">
                <a16:creationId xmlns:a16="http://schemas.microsoft.com/office/drawing/2014/main" id="{7E73DF72-0FEA-6426-84AF-8F8E904540B9}"/>
              </a:ext>
            </a:extLst>
          </p:cNvPr>
          <p:cNvSpPr/>
          <p:nvPr/>
        </p:nvSpPr>
        <p:spPr>
          <a:xfrm>
            <a:off x="2859600" y="4901329"/>
            <a:ext cx="1812589" cy="2362498"/>
          </a:xfrm>
          <a:prstGeom prst="roundRect">
            <a:avLst>
              <a:gd name="adj" fmla="val 6289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Création de l’ONU (1945)</a:t>
            </a:r>
          </a:p>
          <a:p>
            <a:pPr algn="ctr"/>
            <a:endParaRPr lang="fr-FR" sz="1200" dirty="0">
              <a:latin typeface="Open Sans" pitchFamily="2" charset="0"/>
            </a:endParaRPr>
          </a:p>
          <a:p>
            <a:pPr algn="ctr"/>
            <a:r>
              <a:rPr lang="fr-FR" sz="1200" dirty="0">
                <a:latin typeface="Open Sans" pitchFamily="2" charset="0"/>
              </a:rPr>
              <a:t>Procès de Nuremberg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et de Tokyo :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notion de crime contre l’humanité</a:t>
            </a:r>
          </a:p>
        </p:txBody>
      </p:sp>
      <p:cxnSp>
        <p:nvCxnSpPr>
          <p:cNvPr id="74" name="Connecteur droit avec flèche 73">
            <a:extLst>
              <a:ext uri="{FF2B5EF4-FFF2-40B4-BE49-F238E27FC236}">
                <a16:creationId xmlns:a16="http://schemas.microsoft.com/office/drawing/2014/main" id="{4258CBF2-96D2-8147-1D9E-796915F0A150}"/>
              </a:ext>
            </a:extLst>
          </p:cNvPr>
          <p:cNvCxnSpPr>
            <a:cxnSpLocks/>
            <a:endCxn id="73" idx="0"/>
          </p:cNvCxnSpPr>
          <p:nvPr/>
        </p:nvCxnSpPr>
        <p:spPr>
          <a:xfrm>
            <a:off x="3706487" y="3925367"/>
            <a:ext cx="0" cy="975962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Rectangle : coins arrondis 74">
            <a:extLst>
              <a:ext uri="{FF2B5EF4-FFF2-40B4-BE49-F238E27FC236}">
                <a16:creationId xmlns:a16="http://schemas.microsoft.com/office/drawing/2014/main" id="{C1279075-D220-7F54-9D1A-F9B4B643924D}"/>
              </a:ext>
            </a:extLst>
          </p:cNvPr>
          <p:cNvSpPr/>
          <p:nvPr/>
        </p:nvSpPr>
        <p:spPr>
          <a:xfrm>
            <a:off x="5163763" y="1331843"/>
            <a:ext cx="2121173" cy="6082748"/>
          </a:xfrm>
          <a:prstGeom prst="roundRect">
            <a:avLst>
              <a:gd name="adj" fmla="val 3440"/>
            </a:avLst>
          </a:prstGeom>
          <a:solidFill>
            <a:schemeClr val="bg1"/>
          </a:solidFill>
          <a:ln w="28575"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t" anchorCtr="0">
            <a:noAutofit/>
          </a:bodyPr>
          <a:lstStyle/>
          <a:p>
            <a:pPr algn="ctr"/>
            <a:endParaRPr lang="fr-FR" sz="1200" dirty="0">
              <a:latin typeface="Open Sans" pitchFamily="2" charset="0"/>
            </a:endParaRPr>
          </a:p>
        </p:txBody>
      </p:sp>
      <p:sp>
        <p:nvSpPr>
          <p:cNvPr id="76" name="Rectangle : coins arrondis 75">
            <a:extLst>
              <a:ext uri="{FF2B5EF4-FFF2-40B4-BE49-F238E27FC236}">
                <a16:creationId xmlns:a16="http://schemas.microsoft.com/office/drawing/2014/main" id="{E264B528-E8C8-1917-C597-021543372ED9}"/>
              </a:ext>
            </a:extLst>
          </p:cNvPr>
          <p:cNvSpPr/>
          <p:nvPr/>
        </p:nvSpPr>
        <p:spPr>
          <a:xfrm>
            <a:off x="5304113" y="2529061"/>
            <a:ext cx="1812589" cy="701328"/>
          </a:xfrm>
          <a:prstGeom prst="roundRect">
            <a:avLst>
              <a:gd name="adj" fmla="val 17676"/>
            </a:avLst>
          </a:prstGeom>
          <a:solidFill>
            <a:srgbClr val="E46868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Mise en place </a:t>
            </a:r>
            <a:br>
              <a:rPr lang="fr-F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200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du monde bipolaire en 1947</a:t>
            </a:r>
            <a:endParaRPr lang="fr-FR" sz="1100" dirty="0">
              <a:solidFill>
                <a:schemeClr val="bg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77" name="ZoneTexte 76">
            <a:extLst>
              <a:ext uri="{FF2B5EF4-FFF2-40B4-BE49-F238E27FC236}">
                <a16:creationId xmlns:a16="http://schemas.microsoft.com/office/drawing/2014/main" id="{D2875158-989F-C768-AAD0-8D0B8547B230}"/>
              </a:ext>
            </a:extLst>
          </p:cNvPr>
          <p:cNvSpPr txBox="1"/>
          <p:nvPr/>
        </p:nvSpPr>
        <p:spPr>
          <a:xfrm>
            <a:off x="5304113" y="3287690"/>
            <a:ext cx="181258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Doctrine Truman </a:t>
            </a:r>
            <a:b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sur l’endiguement </a:t>
            </a:r>
            <a:b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du communisme</a:t>
            </a:r>
          </a:p>
          <a:p>
            <a:pPr algn="ctr"/>
            <a:endParaRPr lang="fr-FR" sz="1000" i="1" dirty="0">
              <a:solidFill>
                <a:srgbClr val="929292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algn="ctr"/>
            <a:r>
              <a:rPr lang="fr-FR" sz="1000" i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Doctrine Jdanov et création du Kominform</a:t>
            </a:r>
          </a:p>
        </p:txBody>
      </p:sp>
      <p:sp>
        <p:nvSpPr>
          <p:cNvPr id="79" name="Rectangle : coins arrondis 78">
            <a:extLst>
              <a:ext uri="{FF2B5EF4-FFF2-40B4-BE49-F238E27FC236}">
                <a16:creationId xmlns:a16="http://schemas.microsoft.com/office/drawing/2014/main" id="{AAF9FD94-9039-CF07-1F95-0859AB708635}"/>
              </a:ext>
            </a:extLst>
          </p:cNvPr>
          <p:cNvSpPr/>
          <p:nvPr/>
        </p:nvSpPr>
        <p:spPr>
          <a:xfrm>
            <a:off x="5304113" y="1468036"/>
            <a:ext cx="1812589" cy="897723"/>
          </a:xfrm>
          <a:prstGeom prst="roundRect">
            <a:avLst>
              <a:gd name="adj" fmla="val 15533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Nouvelles tensions internationales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et naissance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de la Guerre froide</a:t>
            </a:r>
          </a:p>
        </p:txBody>
      </p:sp>
      <p:sp>
        <p:nvSpPr>
          <p:cNvPr id="82" name="Rectangle : coins arrondis 81">
            <a:extLst>
              <a:ext uri="{FF2B5EF4-FFF2-40B4-BE49-F238E27FC236}">
                <a16:creationId xmlns:a16="http://schemas.microsoft.com/office/drawing/2014/main" id="{58EA4658-7154-1449-6906-B70ACA65C9ED}"/>
              </a:ext>
            </a:extLst>
          </p:cNvPr>
          <p:cNvSpPr/>
          <p:nvPr/>
        </p:nvSpPr>
        <p:spPr>
          <a:xfrm>
            <a:off x="5304113" y="4901329"/>
            <a:ext cx="1812589" cy="2362498"/>
          </a:xfrm>
          <a:prstGeom prst="roundRect">
            <a:avLst>
              <a:gd name="adj" fmla="val 6289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Multiplication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/>
                <a:ea typeface="Open Sans"/>
                <a:cs typeface="Open Sans"/>
              </a:rPr>
              <a:t>des tensions et des zones de conflits :</a:t>
            </a:r>
          </a:p>
          <a:p>
            <a:pPr algn="ctr"/>
            <a:endParaRPr lang="fr-FR" sz="1200" dirty="0">
              <a:latin typeface="Open Sans"/>
              <a:ea typeface="Open Sans"/>
              <a:cs typeface="Open Sans"/>
            </a:endParaRPr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latin typeface="Open Sans"/>
                <a:ea typeface="Open Sans"/>
                <a:cs typeface="Open Sans"/>
              </a:rPr>
              <a:t>coup de Prague (1948)</a:t>
            </a:r>
            <a:endParaRPr lang="fr-FR" dirty="0">
              <a:latin typeface="Open Sans"/>
              <a:ea typeface="Open Sans"/>
              <a:cs typeface="Open Sans"/>
            </a:endParaRPr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latin typeface="Open Sans"/>
                <a:ea typeface="Open Sans"/>
                <a:cs typeface="Open Sans"/>
              </a:rPr>
              <a:t>blocus de Berlin (1948-1949)</a:t>
            </a:r>
            <a:endParaRPr lang="fr-FR" sz="12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latin typeface="Open Sans"/>
                <a:ea typeface="Open Sans"/>
                <a:cs typeface="Open Sans"/>
              </a:rPr>
              <a:t>naissance d’Israël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/>
                <a:ea typeface="Open Sans"/>
                <a:cs typeface="Open Sans"/>
              </a:rPr>
              <a:t>et première guerre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/>
                <a:ea typeface="Open Sans"/>
                <a:cs typeface="Open Sans"/>
              </a:rPr>
              <a:t>israélo-arabe (1948)</a:t>
            </a:r>
            <a:endParaRPr lang="fr-FR" sz="12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83" name="Connecteur droit avec flèche 82">
            <a:extLst>
              <a:ext uri="{FF2B5EF4-FFF2-40B4-BE49-F238E27FC236}">
                <a16:creationId xmlns:a16="http://schemas.microsoft.com/office/drawing/2014/main" id="{87C1A0BB-9BF5-CFB8-4D6C-C7B1C891BEC7}"/>
              </a:ext>
            </a:extLst>
          </p:cNvPr>
          <p:cNvCxnSpPr>
            <a:cxnSpLocks/>
            <a:endCxn id="82" idx="0"/>
          </p:cNvCxnSpPr>
          <p:nvPr/>
        </p:nvCxnSpPr>
        <p:spPr>
          <a:xfrm>
            <a:off x="6210408" y="4317962"/>
            <a:ext cx="0" cy="58336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avec flèche 83">
            <a:extLst>
              <a:ext uri="{FF2B5EF4-FFF2-40B4-BE49-F238E27FC236}">
                <a16:creationId xmlns:a16="http://schemas.microsoft.com/office/drawing/2014/main" id="{4866FEF0-DC89-B55F-3DFE-A68A029F2073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2227677" y="1916898"/>
            <a:ext cx="491573" cy="0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avec flèche 89">
            <a:extLst>
              <a:ext uri="{FF2B5EF4-FFF2-40B4-BE49-F238E27FC236}">
                <a16:creationId xmlns:a16="http://schemas.microsoft.com/office/drawing/2014/main" id="{5851250D-1962-8EE1-65BA-3169E5640C99}"/>
              </a:ext>
            </a:extLst>
          </p:cNvPr>
          <p:cNvCxnSpPr>
            <a:cxnSpLocks/>
          </p:cNvCxnSpPr>
          <p:nvPr/>
        </p:nvCxnSpPr>
        <p:spPr>
          <a:xfrm>
            <a:off x="4662764" y="1916898"/>
            <a:ext cx="491573" cy="0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</TotalTime>
  <Words>174</Words>
  <Application>Microsoft Macintosh PowerPoint</Application>
  <PresentationFormat>Personnalisé</PresentationFormat>
  <Paragraphs>29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44</cp:revision>
  <dcterms:created xsi:type="dcterms:W3CDTF">2024-05-15T14:38:44Z</dcterms:created>
  <dcterms:modified xsi:type="dcterms:W3CDTF">2025-08-26T16:18:42Z</dcterms:modified>
</cp:coreProperties>
</file>